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7" r:id="rId1"/>
  </p:sldMasterIdLst>
  <p:sldIdLst>
    <p:sldId id="257" r:id="rId2"/>
    <p:sldId id="259" r:id="rId3"/>
    <p:sldId id="260" r:id="rId4"/>
    <p:sldId id="274" r:id="rId5"/>
    <p:sldId id="263" r:id="rId6"/>
    <p:sldId id="258" r:id="rId7"/>
    <p:sldId id="272" r:id="rId8"/>
    <p:sldId id="271" r:id="rId9"/>
    <p:sldId id="261" r:id="rId10"/>
    <p:sldId id="265" r:id="rId11"/>
    <p:sldId id="267" r:id="rId12"/>
    <p:sldId id="268" r:id="rId13"/>
    <p:sldId id="264" r:id="rId14"/>
    <p:sldId id="270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C8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C5A8C8-0552-4052-AAD9-66BA5028804D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8BC8754-F201-403B-B152-09C4F21D5E34}">
      <dgm:prSet/>
      <dgm:spPr/>
      <dgm:t>
        <a:bodyPr/>
        <a:lstStyle/>
        <a:p>
          <a:pPr rtl="0"/>
          <a:r>
            <a:rPr lang="ru-RU" b="1" dirty="0" smtClean="0"/>
            <a:t>Всего</a:t>
          </a:r>
          <a:r>
            <a:rPr lang="en-US" b="1" dirty="0" smtClean="0"/>
            <a:t>:</a:t>
          </a:r>
          <a:r>
            <a:rPr lang="ru-RU" b="1" dirty="0" smtClean="0"/>
            <a:t> 5090 человек</a:t>
          </a:r>
          <a:endParaRPr lang="ru-RU" dirty="0"/>
        </a:p>
      </dgm:t>
    </dgm:pt>
    <dgm:pt modelId="{BB7AACCB-2E71-416C-AE64-0B358BFBE87D}" type="parTrans" cxnId="{5CD0C41B-159F-4CA9-ACA1-BE10D1869D7F}">
      <dgm:prSet/>
      <dgm:spPr/>
      <dgm:t>
        <a:bodyPr/>
        <a:lstStyle/>
        <a:p>
          <a:endParaRPr lang="ru-RU"/>
        </a:p>
      </dgm:t>
    </dgm:pt>
    <dgm:pt modelId="{15C0D35C-C5F5-4FAB-88DE-D77483B3D3F7}" type="sibTrans" cxnId="{5CD0C41B-159F-4CA9-ACA1-BE10D1869D7F}">
      <dgm:prSet/>
      <dgm:spPr/>
      <dgm:t>
        <a:bodyPr/>
        <a:lstStyle/>
        <a:p>
          <a:endParaRPr lang="ru-RU"/>
        </a:p>
      </dgm:t>
    </dgm:pt>
    <dgm:pt modelId="{0EDA7F07-AD1F-4068-88F4-BB34871F2E9D}">
      <dgm:prSet/>
      <dgm:spPr/>
      <dgm:t>
        <a:bodyPr/>
        <a:lstStyle/>
        <a:p>
          <a:pPr rtl="0"/>
          <a:r>
            <a:rPr lang="ru-RU" b="1" dirty="0" smtClean="0"/>
            <a:t>Взрослое население</a:t>
          </a:r>
          <a:r>
            <a:rPr lang="en-US" b="1" dirty="0" smtClean="0"/>
            <a:t>: </a:t>
          </a:r>
          <a:r>
            <a:rPr lang="ru-RU" b="1" dirty="0" smtClean="0"/>
            <a:t>4200 человек</a:t>
          </a:r>
          <a:endParaRPr lang="ru-RU" dirty="0"/>
        </a:p>
      </dgm:t>
    </dgm:pt>
    <dgm:pt modelId="{E559FE3E-3451-42E3-B66B-87128B2BD53A}" type="parTrans" cxnId="{743D1D99-49E0-424E-AC85-210E8C19F29C}">
      <dgm:prSet/>
      <dgm:spPr/>
      <dgm:t>
        <a:bodyPr/>
        <a:lstStyle/>
        <a:p>
          <a:endParaRPr lang="ru-RU"/>
        </a:p>
      </dgm:t>
    </dgm:pt>
    <dgm:pt modelId="{1645E920-0C12-44D1-AF4E-9B116F39E529}" type="sibTrans" cxnId="{743D1D99-49E0-424E-AC85-210E8C19F29C}">
      <dgm:prSet/>
      <dgm:spPr/>
      <dgm:t>
        <a:bodyPr/>
        <a:lstStyle/>
        <a:p>
          <a:endParaRPr lang="ru-RU"/>
        </a:p>
      </dgm:t>
    </dgm:pt>
    <dgm:pt modelId="{22633C78-B430-4BA7-B435-E80FD89D38A3}">
      <dgm:prSet/>
      <dgm:spPr/>
      <dgm:t>
        <a:bodyPr/>
        <a:lstStyle/>
        <a:p>
          <a:pPr rtl="0"/>
          <a:r>
            <a:rPr lang="ru-RU" b="1" dirty="0" smtClean="0"/>
            <a:t>Мужчины</a:t>
          </a:r>
          <a:r>
            <a:rPr lang="en-US" b="1" dirty="0" smtClean="0"/>
            <a:t>: </a:t>
          </a:r>
          <a:r>
            <a:rPr lang="ru-RU" b="1" dirty="0" smtClean="0"/>
            <a:t>1 800 человек</a:t>
          </a:r>
          <a:endParaRPr lang="ru-RU" dirty="0"/>
        </a:p>
      </dgm:t>
    </dgm:pt>
    <dgm:pt modelId="{E4D09EF3-DE6E-4E1F-A962-481DDEB71BC6}" type="parTrans" cxnId="{FB188263-0701-4BE4-9E6C-050F0609A324}">
      <dgm:prSet/>
      <dgm:spPr/>
      <dgm:t>
        <a:bodyPr/>
        <a:lstStyle/>
        <a:p>
          <a:endParaRPr lang="ru-RU"/>
        </a:p>
      </dgm:t>
    </dgm:pt>
    <dgm:pt modelId="{4543ED8C-1B8B-4D09-86D2-68AFD0ED09FB}" type="sibTrans" cxnId="{FB188263-0701-4BE4-9E6C-050F0609A324}">
      <dgm:prSet/>
      <dgm:spPr/>
      <dgm:t>
        <a:bodyPr/>
        <a:lstStyle/>
        <a:p>
          <a:endParaRPr lang="ru-RU"/>
        </a:p>
      </dgm:t>
    </dgm:pt>
    <dgm:pt modelId="{C0DCAA48-CD17-4A2B-A6BE-6B5DE146A230}">
      <dgm:prSet/>
      <dgm:spPr/>
      <dgm:t>
        <a:bodyPr/>
        <a:lstStyle/>
        <a:p>
          <a:pPr rtl="0"/>
          <a:r>
            <a:rPr lang="ru-RU" b="1" dirty="0" smtClean="0"/>
            <a:t>Женщины</a:t>
          </a:r>
          <a:r>
            <a:rPr lang="en-US" b="1" dirty="0" smtClean="0"/>
            <a:t>: </a:t>
          </a:r>
          <a:r>
            <a:rPr lang="ru-RU" b="1" dirty="0" smtClean="0"/>
            <a:t>2 400 человек</a:t>
          </a:r>
          <a:endParaRPr lang="ru-RU" dirty="0"/>
        </a:p>
      </dgm:t>
    </dgm:pt>
    <dgm:pt modelId="{A39F8888-F187-4C93-A7B2-7A173E849E82}" type="parTrans" cxnId="{B591BC42-CDF9-48AA-875A-EE33CC5FA85F}">
      <dgm:prSet/>
      <dgm:spPr/>
      <dgm:t>
        <a:bodyPr/>
        <a:lstStyle/>
        <a:p>
          <a:endParaRPr lang="ru-RU"/>
        </a:p>
      </dgm:t>
    </dgm:pt>
    <dgm:pt modelId="{2E14DD24-C334-4315-A7C2-07ABA3134C83}" type="sibTrans" cxnId="{B591BC42-CDF9-48AA-875A-EE33CC5FA85F}">
      <dgm:prSet/>
      <dgm:spPr/>
      <dgm:t>
        <a:bodyPr/>
        <a:lstStyle/>
        <a:p>
          <a:endParaRPr lang="ru-RU"/>
        </a:p>
      </dgm:t>
    </dgm:pt>
    <dgm:pt modelId="{70165D34-246E-451E-BC21-A9204B7278CC}">
      <dgm:prSet/>
      <dgm:spPr/>
      <dgm:t>
        <a:bodyPr/>
        <a:lstStyle/>
        <a:p>
          <a:pPr rtl="0"/>
          <a:r>
            <a:rPr lang="ru-RU" b="1" dirty="0" smtClean="0"/>
            <a:t>Дети до 18 лет</a:t>
          </a:r>
          <a:r>
            <a:rPr lang="en-US" b="1" dirty="0" smtClean="0"/>
            <a:t>: </a:t>
          </a:r>
          <a:r>
            <a:rPr lang="ru-RU" b="1" dirty="0" smtClean="0"/>
            <a:t>890 человек</a:t>
          </a:r>
          <a:endParaRPr lang="ru-RU" dirty="0"/>
        </a:p>
      </dgm:t>
    </dgm:pt>
    <dgm:pt modelId="{FE6016C5-4EB5-4AC9-8A07-ACAA3D7CB906}" type="parTrans" cxnId="{2C431BF0-0F74-4F5E-867E-D30D8708A508}">
      <dgm:prSet/>
      <dgm:spPr/>
      <dgm:t>
        <a:bodyPr/>
        <a:lstStyle/>
        <a:p>
          <a:endParaRPr lang="ru-RU"/>
        </a:p>
      </dgm:t>
    </dgm:pt>
    <dgm:pt modelId="{FD20A057-99FF-4950-B886-92AC4DA1FB2C}" type="sibTrans" cxnId="{2C431BF0-0F74-4F5E-867E-D30D8708A508}">
      <dgm:prSet/>
      <dgm:spPr/>
      <dgm:t>
        <a:bodyPr/>
        <a:lstStyle/>
        <a:p>
          <a:endParaRPr lang="ru-RU"/>
        </a:p>
      </dgm:t>
    </dgm:pt>
    <dgm:pt modelId="{1A316889-85B6-4A4A-9EED-AC1131208AA2}" type="pres">
      <dgm:prSet presAssocID="{B8C5A8C8-0552-4052-AAD9-66BA5028804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A60FB8-2AF0-4CBD-A541-3E2804EE3F0B}" type="pres">
      <dgm:prSet presAssocID="{C8BC8754-F201-403B-B152-09C4F21D5E3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73F54D-6549-42E1-8A8F-4C5C42B37547}" type="pres">
      <dgm:prSet presAssocID="{15C0D35C-C5F5-4FAB-88DE-D77483B3D3F7}" presName="spacer" presStyleCnt="0"/>
      <dgm:spPr/>
    </dgm:pt>
    <dgm:pt modelId="{4A2F36F4-FEF9-42ED-91F9-34386F23938A}" type="pres">
      <dgm:prSet presAssocID="{0EDA7F07-AD1F-4068-88F4-BB34871F2E9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28D0B8-4407-441E-AB12-0817EC2A2CA4}" type="pres">
      <dgm:prSet presAssocID="{0EDA7F07-AD1F-4068-88F4-BB34871F2E9D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C70653-6097-4797-8F74-35BC07C9BD7D}" type="pres">
      <dgm:prSet presAssocID="{70165D34-246E-451E-BC21-A9204B7278C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9AD3FC-D914-42A3-8C83-0C875996D386}" type="presOf" srcId="{B8C5A8C8-0552-4052-AAD9-66BA5028804D}" destId="{1A316889-85B6-4A4A-9EED-AC1131208AA2}" srcOrd="0" destOrd="0" presId="urn:microsoft.com/office/officeart/2005/8/layout/vList2"/>
    <dgm:cxn modelId="{17D1527A-114F-46F6-838B-8AF96CACDA36}" type="presOf" srcId="{C0DCAA48-CD17-4A2B-A6BE-6B5DE146A230}" destId="{1B28D0B8-4407-441E-AB12-0817EC2A2CA4}" srcOrd="0" destOrd="1" presId="urn:microsoft.com/office/officeart/2005/8/layout/vList2"/>
    <dgm:cxn modelId="{486A1A68-51AB-4C66-A725-7DDDCD548417}" type="presOf" srcId="{C8BC8754-F201-403B-B152-09C4F21D5E34}" destId="{98A60FB8-2AF0-4CBD-A541-3E2804EE3F0B}" srcOrd="0" destOrd="0" presId="urn:microsoft.com/office/officeart/2005/8/layout/vList2"/>
    <dgm:cxn modelId="{05970A07-63EA-4C19-90F4-973DD6305643}" type="presOf" srcId="{0EDA7F07-AD1F-4068-88F4-BB34871F2E9D}" destId="{4A2F36F4-FEF9-42ED-91F9-34386F23938A}" srcOrd="0" destOrd="0" presId="urn:microsoft.com/office/officeart/2005/8/layout/vList2"/>
    <dgm:cxn modelId="{293D29C0-3BD8-495F-8ABC-565E6AAEDAA9}" type="presOf" srcId="{70165D34-246E-451E-BC21-A9204B7278CC}" destId="{7AC70653-6097-4797-8F74-35BC07C9BD7D}" srcOrd="0" destOrd="0" presId="urn:microsoft.com/office/officeart/2005/8/layout/vList2"/>
    <dgm:cxn modelId="{5131057C-774F-4885-9D54-E54022645369}" type="presOf" srcId="{22633C78-B430-4BA7-B435-E80FD89D38A3}" destId="{1B28D0B8-4407-441E-AB12-0817EC2A2CA4}" srcOrd="0" destOrd="0" presId="urn:microsoft.com/office/officeart/2005/8/layout/vList2"/>
    <dgm:cxn modelId="{B591BC42-CDF9-48AA-875A-EE33CC5FA85F}" srcId="{0EDA7F07-AD1F-4068-88F4-BB34871F2E9D}" destId="{C0DCAA48-CD17-4A2B-A6BE-6B5DE146A230}" srcOrd="1" destOrd="0" parTransId="{A39F8888-F187-4C93-A7B2-7A173E849E82}" sibTransId="{2E14DD24-C334-4315-A7C2-07ABA3134C83}"/>
    <dgm:cxn modelId="{2C431BF0-0F74-4F5E-867E-D30D8708A508}" srcId="{B8C5A8C8-0552-4052-AAD9-66BA5028804D}" destId="{70165D34-246E-451E-BC21-A9204B7278CC}" srcOrd="2" destOrd="0" parTransId="{FE6016C5-4EB5-4AC9-8A07-ACAA3D7CB906}" sibTransId="{FD20A057-99FF-4950-B886-92AC4DA1FB2C}"/>
    <dgm:cxn modelId="{FB188263-0701-4BE4-9E6C-050F0609A324}" srcId="{0EDA7F07-AD1F-4068-88F4-BB34871F2E9D}" destId="{22633C78-B430-4BA7-B435-E80FD89D38A3}" srcOrd="0" destOrd="0" parTransId="{E4D09EF3-DE6E-4E1F-A962-481DDEB71BC6}" sibTransId="{4543ED8C-1B8B-4D09-86D2-68AFD0ED09FB}"/>
    <dgm:cxn modelId="{743D1D99-49E0-424E-AC85-210E8C19F29C}" srcId="{B8C5A8C8-0552-4052-AAD9-66BA5028804D}" destId="{0EDA7F07-AD1F-4068-88F4-BB34871F2E9D}" srcOrd="1" destOrd="0" parTransId="{E559FE3E-3451-42E3-B66B-87128B2BD53A}" sibTransId="{1645E920-0C12-44D1-AF4E-9B116F39E529}"/>
    <dgm:cxn modelId="{5CD0C41B-159F-4CA9-ACA1-BE10D1869D7F}" srcId="{B8C5A8C8-0552-4052-AAD9-66BA5028804D}" destId="{C8BC8754-F201-403B-B152-09C4F21D5E34}" srcOrd="0" destOrd="0" parTransId="{BB7AACCB-2E71-416C-AE64-0B358BFBE87D}" sibTransId="{15C0D35C-C5F5-4FAB-88DE-D77483B3D3F7}"/>
    <dgm:cxn modelId="{F6B20E2A-E498-477A-A3F6-B3ECDDA2E551}" type="presParOf" srcId="{1A316889-85B6-4A4A-9EED-AC1131208AA2}" destId="{98A60FB8-2AF0-4CBD-A541-3E2804EE3F0B}" srcOrd="0" destOrd="0" presId="urn:microsoft.com/office/officeart/2005/8/layout/vList2"/>
    <dgm:cxn modelId="{A85BBAE7-3440-406D-9A50-F1C4B8D22AB7}" type="presParOf" srcId="{1A316889-85B6-4A4A-9EED-AC1131208AA2}" destId="{4773F54D-6549-42E1-8A8F-4C5C42B37547}" srcOrd="1" destOrd="0" presId="urn:microsoft.com/office/officeart/2005/8/layout/vList2"/>
    <dgm:cxn modelId="{1322007A-3E5B-4C8C-A43D-2D6B72DC8422}" type="presParOf" srcId="{1A316889-85B6-4A4A-9EED-AC1131208AA2}" destId="{4A2F36F4-FEF9-42ED-91F9-34386F23938A}" srcOrd="2" destOrd="0" presId="urn:microsoft.com/office/officeart/2005/8/layout/vList2"/>
    <dgm:cxn modelId="{15C630FD-D60A-4988-9055-58CA35EF214D}" type="presParOf" srcId="{1A316889-85B6-4A4A-9EED-AC1131208AA2}" destId="{1B28D0B8-4407-441E-AB12-0817EC2A2CA4}" srcOrd="3" destOrd="0" presId="urn:microsoft.com/office/officeart/2005/8/layout/vList2"/>
    <dgm:cxn modelId="{68568CF9-BB60-4124-B715-0394C2226E36}" type="presParOf" srcId="{1A316889-85B6-4A4A-9EED-AC1131208AA2}" destId="{7AC70653-6097-4797-8F74-35BC07C9BD7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A60FB8-2AF0-4CBD-A541-3E2804EE3F0B}">
      <dsp:nvSpPr>
        <dsp:cNvPr id="0" name=""/>
        <dsp:cNvSpPr/>
      </dsp:nvSpPr>
      <dsp:spPr>
        <a:xfrm>
          <a:off x="0" y="37536"/>
          <a:ext cx="9823622" cy="35977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Всего</a:t>
          </a:r>
          <a:r>
            <a:rPr lang="en-US" sz="1500" b="1" kern="1200" dirty="0" smtClean="0"/>
            <a:t>:</a:t>
          </a:r>
          <a:r>
            <a:rPr lang="ru-RU" sz="1500" b="1" kern="1200" dirty="0" smtClean="0"/>
            <a:t> 5090 человек</a:t>
          </a:r>
          <a:endParaRPr lang="ru-RU" sz="1500" kern="1200" dirty="0"/>
        </a:p>
      </dsp:txBody>
      <dsp:txXfrm>
        <a:off x="17563" y="55099"/>
        <a:ext cx="9788496" cy="324648"/>
      </dsp:txXfrm>
    </dsp:sp>
    <dsp:sp modelId="{4A2F36F4-FEF9-42ED-91F9-34386F23938A}">
      <dsp:nvSpPr>
        <dsp:cNvPr id="0" name=""/>
        <dsp:cNvSpPr/>
      </dsp:nvSpPr>
      <dsp:spPr>
        <a:xfrm>
          <a:off x="0" y="440511"/>
          <a:ext cx="9823622" cy="35977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Взрослое население</a:t>
          </a:r>
          <a:r>
            <a:rPr lang="en-US" sz="1500" b="1" kern="1200" dirty="0" smtClean="0"/>
            <a:t>: </a:t>
          </a:r>
          <a:r>
            <a:rPr lang="ru-RU" sz="1500" b="1" kern="1200" dirty="0" smtClean="0"/>
            <a:t>4200 человек</a:t>
          </a:r>
          <a:endParaRPr lang="ru-RU" sz="1500" kern="1200" dirty="0"/>
        </a:p>
      </dsp:txBody>
      <dsp:txXfrm>
        <a:off x="17563" y="458074"/>
        <a:ext cx="9788496" cy="324648"/>
      </dsp:txXfrm>
    </dsp:sp>
    <dsp:sp modelId="{1B28D0B8-4407-441E-AB12-0817EC2A2CA4}">
      <dsp:nvSpPr>
        <dsp:cNvPr id="0" name=""/>
        <dsp:cNvSpPr/>
      </dsp:nvSpPr>
      <dsp:spPr>
        <a:xfrm>
          <a:off x="0" y="800286"/>
          <a:ext cx="9823622" cy="411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1900" tIns="19050" rIns="106680" bIns="19050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200" b="1" kern="1200" dirty="0" smtClean="0"/>
            <a:t>Мужчины</a:t>
          </a:r>
          <a:r>
            <a:rPr lang="en-US" sz="1200" b="1" kern="1200" dirty="0" smtClean="0"/>
            <a:t>: </a:t>
          </a:r>
          <a:r>
            <a:rPr lang="ru-RU" sz="1200" b="1" kern="1200" dirty="0" smtClean="0"/>
            <a:t>1 800 человек</a:t>
          </a:r>
          <a:endParaRPr lang="ru-RU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200" b="1" kern="1200" dirty="0" smtClean="0"/>
            <a:t>Женщины</a:t>
          </a:r>
          <a:r>
            <a:rPr lang="en-US" sz="1200" b="1" kern="1200" dirty="0" smtClean="0"/>
            <a:t>: </a:t>
          </a:r>
          <a:r>
            <a:rPr lang="ru-RU" sz="1200" b="1" kern="1200" dirty="0" smtClean="0"/>
            <a:t>2 400 человек</a:t>
          </a:r>
          <a:endParaRPr lang="ru-RU" sz="1200" kern="1200" dirty="0"/>
        </a:p>
      </dsp:txBody>
      <dsp:txXfrm>
        <a:off x="0" y="800286"/>
        <a:ext cx="9823622" cy="411412"/>
      </dsp:txXfrm>
    </dsp:sp>
    <dsp:sp modelId="{7AC70653-6097-4797-8F74-35BC07C9BD7D}">
      <dsp:nvSpPr>
        <dsp:cNvPr id="0" name=""/>
        <dsp:cNvSpPr/>
      </dsp:nvSpPr>
      <dsp:spPr>
        <a:xfrm>
          <a:off x="0" y="1211698"/>
          <a:ext cx="9823622" cy="35977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Дети до 18 лет</a:t>
          </a:r>
          <a:r>
            <a:rPr lang="en-US" sz="1500" b="1" kern="1200" dirty="0" smtClean="0"/>
            <a:t>: </a:t>
          </a:r>
          <a:r>
            <a:rPr lang="ru-RU" sz="1500" b="1" kern="1200" dirty="0" smtClean="0"/>
            <a:t>890 человек</a:t>
          </a:r>
          <a:endParaRPr lang="ru-RU" sz="1500" kern="1200" dirty="0"/>
        </a:p>
      </dsp:txBody>
      <dsp:txXfrm>
        <a:off x="17563" y="1229261"/>
        <a:ext cx="9788496" cy="3246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F466-7CE0-4803-B83C-E7F922CA5CD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E5CE-17C7-4DAC-82C8-C971451626C7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9932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F466-7CE0-4803-B83C-E7F922CA5CD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E5CE-17C7-4DAC-82C8-C971451626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838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F466-7CE0-4803-B83C-E7F922CA5CD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E5CE-17C7-4DAC-82C8-C971451626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620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F466-7CE0-4803-B83C-E7F922CA5CD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E5CE-17C7-4DAC-82C8-C971451626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5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F466-7CE0-4803-B83C-E7F922CA5CD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E5CE-17C7-4DAC-82C8-C971451626C7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847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F466-7CE0-4803-B83C-E7F922CA5CD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E5CE-17C7-4DAC-82C8-C971451626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552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F466-7CE0-4803-B83C-E7F922CA5CD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E5CE-17C7-4DAC-82C8-C971451626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675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F466-7CE0-4803-B83C-E7F922CA5CD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E5CE-17C7-4DAC-82C8-C971451626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906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F466-7CE0-4803-B83C-E7F922CA5CD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E5CE-17C7-4DAC-82C8-C971451626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139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428F466-7CE0-4803-B83C-E7F922CA5CD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FFEE5CE-17C7-4DAC-82C8-C971451626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477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F466-7CE0-4803-B83C-E7F922CA5CD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E5CE-17C7-4DAC-82C8-C971451626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406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428F466-7CE0-4803-B83C-E7F922CA5CD5}" type="datetimeFigureOut">
              <a:rPr lang="ru-RU" smtClean="0"/>
              <a:t>31.08.2016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FFEE5CE-17C7-4DAC-82C8-C971451626C7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4750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2.jpg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643349"/>
            <a:ext cx="10058400" cy="1047927"/>
          </a:xfrm>
        </p:spPr>
        <p:txBody>
          <a:bodyPr>
            <a:noAutofit/>
          </a:bodyPr>
          <a:lstStyle/>
          <a:p>
            <a:pPr algn="ctr"/>
            <a:r>
              <a:rPr lang="ru-RU" sz="3200" spc="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Государственное бюджетное учреждение здравоохранения Московской области </a:t>
            </a:r>
            <a:r>
              <a:rPr lang="en-US" sz="3200" spc="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/>
            </a:r>
            <a:br>
              <a:rPr lang="en-US" sz="3200" spc="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</a:br>
            <a:r>
              <a:rPr lang="ru-RU" sz="3200" spc="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«</a:t>
            </a:r>
            <a:r>
              <a:rPr lang="ru-RU" sz="3200" spc="0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Верейская</a:t>
            </a:r>
            <a:r>
              <a:rPr lang="ru-RU" sz="3200" spc="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 участковая больница»</a:t>
            </a:r>
            <a:endParaRPr lang="ru-RU" sz="3200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30" y="129564"/>
            <a:ext cx="1498600" cy="1498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0693" y="1806994"/>
            <a:ext cx="8551573" cy="4453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586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2873" y="569363"/>
            <a:ext cx="9814096" cy="757084"/>
          </a:xfrm>
        </p:spPr>
        <p:txBody>
          <a:bodyPr>
            <a:noAutofit/>
          </a:bodyPr>
          <a:lstStyle/>
          <a:p>
            <a:pPr algn="ctr"/>
            <a:r>
              <a:rPr lang="ru-RU" sz="3200" spc="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Медико-социальная помощь</a:t>
            </a:r>
            <a:endParaRPr lang="ru-RU" sz="3200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30" y="129564"/>
            <a:ext cx="1498600" cy="1498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82313" y="1829066"/>
            <a:ext cx="7463481" cy="3068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 настоящее время ГБУЗ МО «</a:t>
            </a:r>
            <a:r>
              <a:rPr lang="ru-RU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Верейская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участковая больница» является лечебным учреждением, осуществляющим медико-социальною помощь престарелым гражданам и другим категориям населения, утратившим способность к самообслуживанию. В больнице имеется два поста по 25 коек.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Геронтологическая 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помощь - это долговременная медико-социальная помощь пациентам, страдающими хроническими </a:t>
            </a:r>
            <a:r>
              <a:rPr lang="ru-RU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инвализирующими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заболеваниями с частичной или полной утратой способности к самообслуживанию.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5226" y="2831262"/>
            <a:ext cx="4270906" cy="25625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9810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3348" y="500322"/>
            <a:ext cx="9814096" cy="757084"/>
          </a:xfrm>
        </p:spPr>
        <p:txBody>
          <a:bodyPr>
            <a:noAutofit/>
          </a:bodyPr>
          <a:lstStyle/>
          <a:p>
            <a:pPr algn="ctr"/>
            <a: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Условия пребывания</a:t>
            </a:r>
            <a:endParaRPr lang="ru-RU" sz="3200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30" y="129564"/>
            <a:ext cx="1498600" cy="1498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67136" y="2750386"/>
            <a:ext cx="4806520" cy="3281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 каждом </a:t>
            </a: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отделении: </a:t>
            </a:r>
            <a:endParaRPr lang="ru-RU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буфеты  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для раздачи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пищи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ванная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где проводится санитарно-гигиеническая обработка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больных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туалеты 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для пациентов и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персонала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помещение 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для хранения грязного и чистого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белья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раздевалка 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для персонала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783" y="2072380"/>
            <a:ext cx="1563129" cy="26052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64342" y="2970232"/>
            <a:ext cx="2704909" cy="16229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371321" y="2632559"/>
            <a:ext cx="2706005" cy="16236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724440" y="2970452"/>
            <a:ext cx="2706006" cy="16236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772797" y="1941374"/>
            <a:ext cx="4795197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 2015 года появились 36 коек оплачиваемые бюджетом, 15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 платной основе.</a:t>
            </a: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628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2873" y="569363"/>
            <a:ext cx="9814096" cy="757084"/>
          </a:xfrm>
        </p:spPr>
        <p:txBody>
          <a:bodyPr>
            <a:noAutofit/>
          </a:bodyPr>
          <a:lstStyle/>
          <a:p>
            <a:pPr algn="ctr"/>
            <a: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Потенциал</a:t>
            </a:r>
            <a:endParaRPr lang="ru-RU" sz="3200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30" y="129564"/>
            <a:ext cx="1498600" cy="1498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69433" y="1822919"/>
            <a:ext cx="5762625" cy="2349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отделения круглосуточного пребывания ОСУ 1, ОСУ 2 по 25 коек каждое.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Х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озяйственные 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службы </a:t>
            </a:r>
            <a:endParaRPr lang="ru-RU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Пищеблок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Прачечная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 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территории больницы также имеется амбулатория. 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63" y="1889111"/>
            <a:ext cx="3243649" cy="194618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0649" y="2828109"/>
            <a:ext cx="3247080" cy="19482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8142" y="3892965"/>
            <a:ext cx="3243649" cy="194618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4019" y="4556181"/>
            <a:ext cx="3456412" cy="194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6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5723" y="500322"/>
            <a:ext cx="9814096" cy="757084"/>
          </a:xfrm>
        </p:spPr>
        <p:txBody>
          <a:bodyPr>
            <a:noAutofit/>
          </a:bodyPr>
          <a:lstStyle/>
          <a:p>
            <a:pPr algn="ctr"/>
            <a: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Наши приоритеты</a:t>
            </a:r>
            <a:endParaRPr lang="ru-RU" sz="3200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30" y="129564"/>
            <a:ext cx="1498600" cy="1498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12622" y="1892249"/>
            <a:ext cx="7261756" cy="1990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0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itchFamily="18" charset="0"/>
              </a:rPr>
              <a:t>Оказание качественных услуг населению.</a:t>
            </a: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Calibri" pitchFamily="34" charset="0"/>
              <a:cs typeface="Calibri" pitchFamily="34" charset="0"/>
            </a:endParaRPr>
          </a:p>
          <a:p>
            <a:pPr marL="285750" indent="-285750">
              <a:spcAft>
                <a:spcPts val="10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itchFamily="18" charset="0"/>
              </a:rPr>
              <a:t>Профилактика заболевания населения.</a:t>
            </a: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Calibri" pitchFamily="34" charset="0"/>
              <a:cs typeface="Calibri" pitchFamily="34" charset="0"/>
            </a:endParaRPr>
          </a:p>
          <a:p>
            <a:pPr marL="285750" indent="-285750">
              <a:spcAft>
                <a:spcPts val="10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itchFamily="18" charset="0"/>
              </a:rPr>
              <a:t>Укрепление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itchFamily="18" charset="0"/>
              </a:rPr>
              <a:t>здоровья населения и его пропаганда.</a:t>
            </a: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Calibri" pitchFamily="34" charset="0"/>
              <a:cs typeface="Calibri" pitchFamily="34" charset="0"/>
            </a:endParaRPr>
          </a:p>
          <a:p>
            <a:pPr marL="285750" indent="-285750">
              <a:spcAft>
                <a:spcPts val="10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itchFamily="18" charset="0"/>
              </a:rPr>
              <a:t>Реабилитация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itchFamily="18" charset="0"/>
              </a:rPr>
              <a:t>.</a:t>
            </a: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10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Постоянное повышение профессионального уровня мед. персонала </a:t>
            </a: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060" y="1834917"/>
            <a:ext cx="3742139" cy="21049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854" y="3542220"/>
            <a:ext cx="3820297" cy="22921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7563" y="4146623"/>
            <a:ext cx="3820297" cy="214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0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2873" y="569363"/>
            <a:ext cx="9814096" cy="757084"/>
          </a:xfrm>
        </p:spPr>
        <p:txBody>
          <a:bodyPr>
            <a:noAutofit/>
          </a:bodyPr>
          <a:lstStyle/>
          <a:p>
            <a:pPr algn="ctr"/>
            <a: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Перспективы</a:t>
            </a:r>
            <a:endParaRPr lang="ru-RU" sz="3200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30" y="129564"/>
            <a:ext cx="1498600" cy="1498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06971" y="2014528"/>
            <a:ext cx="9814096" cy="2072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 настоящее время строятся один новый ФАП, которые будут оборудованы новым оборудованием.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Отремонтированы 2 </a:t>
            </a:r>
            <a:r>
              <a:rPr lang="ru-RU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ФАПа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обеспечены современным оборудованием.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Увеличение персонала различных направлений.</a:t>
            </a:r>
          </a:p>
          <a:p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Открытие новых отделений</a:t>
            </a:r>
            <a:endParaRPr lang="ru-RU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Оказание паллиативной помощи при терапии, геронтологии, сестринскому уходу.</a:t>
            </a: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62" y="3953740"/>
            <a:ext cx="3798389" cy="213659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8104" y="4000765"/>
            <a:ext cx="3798389" cy="213659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2694" y="3970216"/>
            <a:ext cx="3798389" cy="213659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6888" y="4221487"/>
            <a:ext cx="3798389" cy="213659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58973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6971" y="421082"/>
            <a:ext cx="9814096" cy="757084"/>
          </a:xfrm>
        </p:spPr>
        <p:txBody>
          <a:bodyPr>
            <a:noAutofit/>
          </a:bodyPr>
          <a:lstStyle/>
          <a:p>
            <a:pPr algn="ctr"/>
            <a: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Спасибо за внимание!!!</a:t>
            </a:r>
            <a:endParaRPr lang="ru-RU" sz="3200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30" y="129564"/>
            <a:ext cx="1498600" cy="14986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83275" y="1846226"/>
            <a:ext cx="981409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Полное наименование: </a:t>
            </a:r>
            <a:r>
              <a:rPr lang="ru-RU" alt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 здравоохранения Московской области «</a:t>
            </a:r>
            <a:r>
              <a:rPr lang="ru-RU" altLang="ru-RU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Верейская</a:t>
            </a:r>
            <a:r>
              <a:rPr lang="ru-RU" alt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участковая больница» пос. Верея</a:t>
            </a:r>
          </a:p>
          <a:p>
            <a:r>
              <a:rPr lang="ru-RU" alt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Юридический адрес: Московская область, Орехово-Зуевский район, пос. Верея, ул. Центральная, д. 23 А</a:t>
            </a:r>
          </a:p>
          <a:p>
            <a:r>
              <a:rPr lang="ru-RU" alt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Фактический адрес: Московская область, Орехово-Зуевский район, пос. Верея, ул. Центральная, д. 23 А</a:t>
            </a:r>
          </a:p>
          <a:p>
            <a:r>
              <a:rPr lang="ru-RU" alt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 </a:t>
            </a:r>
            <a:r>
              <a:rPr lang="ru-RU" alt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постройки здания: 1941 год</a:t>
            </a:r>
          </a:p>
          <a:p>
            <a:r>
              <a:rPr lang="ru-RU" alt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врач: </a:t>
            </a:r>
            <a:r>
              <a:rPr lang="ru-RU" altLang="ru-RU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Манакин</a:t>
            </a:r>
            <a:r>
              <a:rPr lang="ru-RU" alt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Александр Тимофеевич</a:t>
            </a:r>
          </a:p>
          <a:p>
            <a:r>
              <a:rPr lang="ru-RU" alt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Врач ВОП: </a:t>
            </a:r>
            <a:r>
              <a:rPr lang="ru-RU" altLang="ru-RU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Манакин</a:t>
            </a:r>
            <a:r>
              <a:rPr lang="ru-RU" alt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Виктор Александрович, Трефилов Денис Юрьевич</a:t>
            </a:r>
          </a:p>
          <a:p>
            <a:r>
              <a:rPr lang="ru-RU" alt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Контактный телефон: 8-4964-162-144</a:t>
            </a:r>
          </a:p>
          <a:p>
            <a:r>
              <a:rPr lang="ru-RU" alt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почта: </a:t>
            </a:r>
            <a:r>
              <a:rPr lang="en-US" alt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manakin.alek</a:t>
            </a:r>
            <a:r>
              <a:rPr lang="en-US" alt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andr@yandex.ru</a:t>
            </a:r>
            <a:endParaRPr lang="ru-RU" alt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1195" y="5118112"/>
            <a:ext cx="2051222" cy="11538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5422" y="5103422"/>
            <a:ext cx="2067698" cy="1163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9725" y="5104210"/>
            <a:ext cx="2067698" cy="1163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3712" y="5104210"/>
            <a:ext cx="1938467" cy="1163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639" y="5103968"/>
            <a:ext cx="2166551" cy="115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431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3929" y="472446"/>
            <a:ext cx="10468232" cy="757084"/>
          </a:xfrm>
        </p:spPr>
        <p:txBody>
          <a:bodyPr>
            <a:noAutofit/>
          </a:bodyPr>
          <a:lstStyle/>
          <a:p>
            <a:pPr algn="ctr"/>
            <a: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Администрация медицинского учреждения</a:t>
            </a:r>
            <a:endParaRPr lang="ru-RU" sz="3200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30" y="129564"/>
            <a:ext cx="1498600" cy="1498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900" y="1954049"/>
            <a:ext cx="3618644" cy="20354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176709" y="1817630"/>
            <a:ext cx="6182240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1600" b="1" dirty="0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Главный врач</a:t>
            </a:r>
            <a:r>
              <a:rPr lang="en-US" sz="1600" b="1" dirty="0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: </a:t>
            </a:r>
            <a:r>
              <a:rPr lang="ru-RU" sz="1600" b="1" dirty="0" err="1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Манакин</a:t>
            </a:r>
            <a:r>
              <a:rPr lang="ru-RU" sz="1600" b="1" dirty="0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 Александр Тимофеевич</a:t>
            </a:r>
          </a:p>
          <a:p>
            <a:endParaRPr lang="ru-RU" sz="1600" b="1" dirty="0" smtClean="0">
              <a:ln/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ru-RU" sz="1600" b="1" dirty="0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Окончил лечебный факультет Рязанского института им. </a:t>
            </a:r>
            <a:r>
              <a:rPr lang="ru-RU" sz="1600" b="1" dirty="0" err="1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ак</a:t>
            </a:r>
            <a:r>
              <a:rPr lang="ru-RU" sz="1600" b="1" dirty="0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. Павлова в 1980г. Врачебный стаж 45 лет, из них 14 лет отработал в </a:t>
            </a:r>
            <a:r>
              <a:rPr lang="ru-RU" sz="1600" b="1" dirty="0" err="1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Верейской</a:t>
            </a:r>
            <a:r>
              <a:rPr lang="ru-RU" sz="1600" b="1" dirty="0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 участковой больнице, гл. врачом и врачом хирургом высшей категории. Награжден благодарностями и высшими грамотами нач. управления, администрацией района, главы Орехово-Зуевского р-на и благодарственным письмом председателем областной думы.</a:t>
            </a:r>
            <a:endParaRPr lang="ru-RU" sz="1600" b="1" dirty="0">
              <a:ln/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5868" y="4125954"/>
            <a:ext cx="3626500" cy="20399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44843" y="4210188"/>
            <a:ext cx="7035113" cy="206210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1600" b="1" dirty="0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Зав. отделом сестринского ухода</a:t>
            </a:r>
            <a:r>
              <a:rPr lang="en-US" sz="1600" b="1" dirty="0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: </a:t>
            </a:r>
            <a:r>
              <a:rPr lang="ru-RU" sz="1600" b="1" dirty="0" err="1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Манакина</a:t>
            </a:r>
            <a:r>
              <a:rPr lang="ru-RU" sz="1600" b="1" dirty="0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 Татьяна Викторовна</a:t>
            </a:r>
          </a:p>
          <a:p>
            <a:endParaRPr lang="ru-RU" sz="1600" b="1" dirty="0" smtClean="0">
              <a:ln/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ru-RU" sz="1600" b="1" dirty="0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Окончила лечебный факультет  Рязанского института 1984 году.</a:t>
            </a:r>
          </a:p>
          <a:p>
            <a:r>
              <a:rPr lang="ru-RU" sz="1600" b="1" dirty="0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Лечебный стаж 31 год. Стаж 14 лет в </a:t>
            </a:r>
            <a:r>
              <a:rPr lang="ru-RU" sz="1600" b="1" dirty="0" err="1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Верейской</a:t>
            </a:r>
            <a:r>
              <a:rPr lang="ru-RU" sz="1600" b="1" dirty="0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 участковой больнице как </a:t>
            </a:r>
            <a:r>
              <a:rPr lang="ru-RU" sz="1600" b="1" dirty="0" err="1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заведущая</a:t>
            </a:r>
            <a:r>
              <a:rPr lang="ru-RU" sz="1600" b="1" dirty="0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 отделом </a:t>
            </a:r>
            <a:r>
              <a:rPr lang="ru-RU" sz="1600" b="1" dirty="0" err="1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сестренского</a:t>
            </a:r>
            <a:r>
              <a:rPr lang="ru-RU" sz="1600" b="1" dirty="0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 ухода, участковый терапевт высшей категории, врач функциональной диагностики. Награждалась почетными грамота нач. здравоохранения , главой Орехово-Зуевского муниципального района благодарственные награды здравоохранения Московской области.</a:t>
            </a:r>
            <a:endParaRPr lang="ru-RU" sz="1600" b="1" dirty="0">
              <a:ln/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9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2979" y="500322"/>
            <a:ext cx="10058400" cy="757084"/>
          </a:xfrm>
        </p:spPr>
        <p:txBody>
          <a:bodyPr>
            <a:noAutofit/>
          </a:bodyPr>
          <a:lstStyle/>
          <a:p>
            <a:pPr algn="ctr"/>
            <a: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Структура прикрепленного населения</a:t>
            </a:r>
            <a:endParaRPr lang="ru-RU" sz="3200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30" y="129564"/>
            <a:ext cx="1498600" cy="14986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777" y="3689014"/>
            <a:ext cx="4367689" cy="25291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endPos="0" dir="5400000" sy="-100000" algn="bl" rotWithShape="0"/>
          </a:effectLst>
        </p:spPr>
      </p:pic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835129467"/>
              </p:ext>
            </p:extLst>
          </p:nvPr>
        </p:nvGraphicFramePr>
        <p:xfrm>
          <a:off x="1307757" y="1764345"/>
          <a:ext cx="9823622" cy="16090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4558" y="3689015"/>
            <a:ext cx="4674106" cy="25291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5518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0049" y="354900"/>
            <a:ext cx="10058400" cy="1047927"/>
          </a:xfrm>
        </p:spPr>
        <p:txBody>
          <a:bodyPr>
            <a:noAutofit/>
          </a:bodyPr>
          <a:lstStyle/>
          <a:p>
            <a:pPr algn="ctr"/>
            <a: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Наши вакансии</a:t>
            </a:r>
            <a:endParaRPr lang="ru-RU" sz="3200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30" y="129564"/>
            <a:ext cx="1498600" cy="1498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0049" y="2285327"/>
            <a:ext cx="11050087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FF0000"/>
                </a:solidFill>
              </a:rPr>
              <a:t>Медицинская сестра амбулатории. 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>
                <a:solidFill>
                  <a:srgbClr val="FF0000"/>
                </a:solidFill>
              </a:rPr>
              <a:t>6/1 </a:t>
            </a:r>
            <a:endParaRPr lang="ru-RU" sz="2400" dirty="0" smtClean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</a:rPr>
              <a:t>Врач </a:t>
            </a:r>
            <a:r>
              <a:rPr lang="ru-RU" sz="2400" dirty="0">
                <a:solidFill>
                  <a:srgbClr val="FF0000"/>
                </a:solidFill>
              </a:rPr>
              <a:t>стоматолог </a:t>
            </a:r>
            <a:r>
              <a:rPr lang="ru-RU" sz="2400" dirty="0" smtClean="0">
                <a:solidFill>
                  <a:srgbClr val="FF0000"/>
                </a:solidFill>
              </a:rPr>
              <a:t>6/1 </a:t>
            </a:r>
            <a:endParaRPr lang="ru-RU" sz="24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</a:rPr>
              <a:t>Медицинская </a:t>
            </a:r>
            <a:r>
              <a:rPr lang="ru-RU" sz="2400" dirty="0">
                <a:solidFill>
                  <a:srgbClr val="FF0000"/>
                </a:solidFill>
              </a:rPr>
              <a:t>сестра участковая (педиатрия)  </a:t>
            </a:r>
            <a:r>
              <a:rPr lang="ru-RU" sz="2400" dirty="0" smtClean="0">
                <a:solidFill>
                  <a:srgbClr val="FF0000"/>
                </a:solidFill>
              </a:rPr>
              <a:t>6/1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</a:rPr>
              <a:t>Медицинский </a:t>
            </a:r>
            <a:r>
              <a:rPr lang="ru-RU" sz="2400" dirty="0">
                <a:solidFill>
                  <a:srgbClr val="FF0000"/>
                </a:solidFill>
              </a:rPr>
              <a:t>статистик (с </a:t>
            </a:r>
            <a:r>
              <a:rPr lang="ru-RU" sz="2400" dirty="0" err="1">
                <a:solidFill>
                  <a:srgbClr val="FF0000"/>
                </a:solidFill>
              </a:rPr>
              <a:t>мед.образованием</a:t>
            </a:r>
            <a:r>
              <a:rPr lang="ru-RU" sz="2400" dirty="0">
                <a:solidFill>
                  <a:srgbClr val="FF0000"/>
                </a:solidFill>
              </a:rPr>
              <a:t>)  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>
                <a:solidFill>
                  <a:srgbClr val="FF0000"/>
                </a:solidFill>
              </a:rPr>
              <a:t>6/1 </a:t>
            </a:r>
            <a:endParaRPr lang="ru-RU" sz="2400" dirty="0" smtClean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</a:rPr>
              <a:t>Медицинская </a:t>
            </a:r>
            <a:r>
              <a:rPr lang="ru-RU" sz="2400" dirty="0">
                <a:solidFill>
                  <a:srgbClr val="FF0000"/>
                </a:solidFill>
              </a:rPr>
              <a:t>сестра палатная (постовая) </a:t>
            </a:r>
            <a:r>
              <a:rPr lang="ru-RU" sz="2400" dirty="0" smtClean="0">
                <a:solidFill>
                  <a:srgbClr val="FF0000"/>
                </a:solidFill>
              </a:rPr>
              <a:t>сменная </a:t>
            </a:r>
            <a:r>
              <a:rPr lang="ru-RU" sz="2400" dirty="0">
                <a:solidFill>
                  <a:srgbClr val="FF0000"/>
                </a:solidFill>
              </a:rPr>
              <a:t>по графику </a:t>
            </a:r>
            <a:r>
              <a:rPr lang="ru-RU" sz="2400" dirty="0" smtClean="0">
                <a:solidFill>
                  <a:srgbClr val="FF0000"/>
                </a:solidFill>
              </a:rPr>
              <a:t>3/1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</a:rPr>
              <a:t>Врач-педиатр </a:t>
            </a:r>
            <a:r>
              <a:rPr lang="ru-RU" sz="2400" dirty="0">
                <a:solidFill>
                  <a:srgbClr val="FF0000"/>
                </a:solidFill>
              </a:rPr>
              <a:t>участковый </a:t>
            </a:r>
            <a:r>
              <a:rPr lang="ru-RU" sz="2400" dirty="0" smtClean="0">
                <a:solidFill>
                  <a:srgbClr val="FF0000"/>
                </a:solidFill>
              </a:rPr>
              <a:t>6/1</a:t>
            </a:r>
            <a:endParaRPr lang="ru-RU" sz="2400" b="1" dirty="0">
              <a:ln/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37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0030" y="244894"/>
            <a:ext cx="10058400" cy="1047927"/>
          </a:xfrm>
        </p:spPr>
        <p:txBody>
          <a:bodyPr>
            <a:noAutofit/>
          </a:bodyPr>
          <a:lstStyle/>
          <a:p>
            <a:pPr algn="ctr"/>
            <a: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История</a:t>
            </a:r>
            <a:endParaRPr lang="ru-RU" sz="3200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30" y="129564"/>
            <a:ext cx="1498600" cy="1498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8117" y="1754659"/>
            <a:ext cx="108366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ГБУЗ МО </a:t>
            </a:r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</a:t>
            </a:r>
            <a:r>
              <a:rPr lang="ru-RU" sz="20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Верейская</a:t>
            </a:r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участковая больница» находится в поселке Верея Орехово - Зуевского района Московской области. Больница открыта 7 июля 1941 года и была на тот момент многопрофильной,  а  в 1992 году больница была перепрофилирована в отделение сестринского ухода за больными. </a:t>
            </a:r>
            <a:r>
              <a:rPr lang="ru-RU" sz="20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Верейская</a:t>
            </a:r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участковая больница представлена стационаром -  Отделение сестринского </a:t>
            </a:r>
            <a:r>
              <a:rPr lang="ru-RU" sz="2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ухода.</a:t>
            </a:r>
            <a:endParaRPr lang="ru-RU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6369" y="3385873"/>
            <a:ext cx="4357472" cy="28153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endPos="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210" y="3385874"/>
            <a:ext cx="4490265" cy="28153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3242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0049" y="354900"/>
            <a:ext cx="10058400" cy="1047927"/>
          </a:xfrm>
        </p:spPr>
        <p:txBody>
          <a:bodyPr>
            <a:noAutofit/>
          </a:bodyPr>
          <a:lstStyle/>
          <a:p>
            <a:pPr algn="ctr"/>
            <a: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Структура и расположение</a:t>
            </a:r>
            <a:b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</a:br>
            <a: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ГБУЗ МО «</a:t>
            </a:r>
            <a:r>
              <a:rPr lang="ru-RU" sz="3200" spc="0" dirty="0" err="1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Верейская</a:t>
            </a:r>
            <a: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 участковая больница»</a:t>
            </a:r>
            <a:endParaRPr lang="ru-RU" sz="3200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30" y="129564"/>
            <a:ext cx="1498600" cy="1498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394" y="1853514"/>
            <a:ext cx="6731601" cy="42877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179276" y="1902942"/>
            <a:ext cx="4893276" cy="415498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2400" b="1" dirty="0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ГБУЗ </a:t>
            </a:r>
            <a:r>
              <a:rPr lang="ru-RU" sz="2400" b="1" dirty="0">
                <a:ln/>
                <a:solidFill>
                  <a:schemeClr val="accent1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МО </a:t>
            </a:r>
            <a:r>
              <a:rPr lang="en-US" sz="2400" b="1" dirty="0">
                <a:ln/>
                <a:solidFill>
                  <a:schemeClr val="accent1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“</a:t>
            </a:r>
            <a:r>
              <a:rPr lang="ru-RU" sz="2400" b="1" dirty="0" err="1">
                <a:ln/>
                <a:solidFill>
                  <a:schemeClr val="accent1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Верейская</a:t>
            </a:r>
            <a:r>
              <a:rPr lang="ru-RU" sz="2400" b="1" dirty="0">
                <a:ln/>
                <a:solidFill>
                  <a:schemeClr val="accent1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 участковая больница</a:t>
            </a:r>
            <a:r>
              <a:rPr lang="en-US" sz="2400" b="1" dirty="0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”</a:t>
            </a:r>
            <a:r>
              <a:rPr lang="ru-RU" sz="2400" b="1" dirty="0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 находится в Орехово-Зуевском районе Московской области и имеет в подчинении 4 </a:t>
            </a:r>
            <a:r>
              <a:rPr lang="ru-RU" sz="2400" b="1" dirty="0" err="1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ФАПа</a:t>
            </a:r>
            <a:r>
              <a:rPr lang="en-US" sz="2400" b="1" dirty="0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:</a:t>
            </a:r>
            <a:endParaRPr lang="ru-RU" sz="2400" b="1" dirty="0" smtClean="0">
              <a:ln/>
              <a:solidFill>
                <a:schemeClr val="accent1">
                  <a:lumMod val="60000"/>
                  <a:lumOff val="40000"/>
                </a:schemeClr>
              </a:solidFill>
              <a:latin typeface="Constantia" panose="02030602050306030303" pitchFamily="18" charset="0"/>
            </a:endParaRPr>
          </a:p>
          <a:p>
            <a:endParaRPr lang="ru-RU" sz="2400" b="1" dirty="0">
              <a:ln/>
              <a:solidFill>
                <a:schemeClr val="accent1">
                  <a:lumMod val="60000"/>
                  <a:lumOff val="40000"/>
                </a:schemeClr>
              </a:solidFill>
              <a:latin typeface="Constantia" panose="020306020503060303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ФАП </a:t>
            </a:r>
            <a:r>
              <a:rPr lang="ru-RU" sz="2400" b="1" dirty="0" err="1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Озерецкий</a:t>
            </a:r>
            <a:endParaRPr lang="ru-RU" sz="2400" b="1" dirty="0">
              <a:ln/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ФАП Ново-</a:t>
            </a:r>
            <a:r>
              <a:rPr lang="ru-RU" sz="2400" b="1" dirty="0" err="1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Снопковский</a:t>
            </a:r>
            <a:endParaRPr lang="ru-RU" sz="2400" b="1" dirty="0">
              <a:ln/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ФАП </a:t>
            </a:r>
            <a:r>
              <a:rPr lang="ru-RU" sz="2400" b="1" dirty="0" err="1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Войново</a:t>
            </a:r>
            <a:r>
              <a:rPr lang="ru-RU" sz="2400" b="1" dirty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-Горский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ФАП </a:t>
            </a:r>
            <a:r>
              <a:rPr lang="ru-RU" sz="2400" b="1" dirty="0" smtClean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Дровосеки</a:t>
            </a:r>
            <a:endParaRPr lang="ru-RU" sz="2400" b="1" dirty="0">
              <a:ln/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ru-RU" sz="24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63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2473" y="2313772"/>
            <a:ext cx="1667017" cy="22226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6736" y="2308923"/>
            <a:ext cx="1674288" cy="22323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0049" y="354900"/>
            <a:ext cx="10058400" cy="1047927"/>
          </a:xfrm>
        </p:spPr>
        <p:txBody>
          <a:bodyPr>
            <a:noAutofit/>
          </a:bodyPr>
          <a:lstStyle/>
          <a:p>
            <a:pPr algn="ctr"/>
            <a: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Структура и расположение</a:t>
            </a:r>
            <a:b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</a:br>
            <a: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ГБУЗ МО «</a:t>
            </a:r>
            <a:r>
              <a:rPr lang="ru-RU" sz="3200" spc="0" dirty="0" err="1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Верейская</a:t>
            </a:r>
            <a: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 участковая больница»</a:t>
            </a:r>
            <a:endParaRPr lang="ru-RU" sz="3200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30" y="129564"/>
            <a:ext cx="1498600" cy="1498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542" y="2357921"/>
            <a:ext cx="1715014" cy="2286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2273" y="2357921"/>
            <a:ext cx="1733034" cy="2310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917" y="2357921"/>
            <a:ext cx="1733034" cy="2310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992309" y="1743548"/>
            <a:ext cx="27315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ФАП </a:t>
            </a:r>
            <a:r>
              <a:rPr lang="ru-RU" sz="24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Озерецкий</a:t>
            </a:r>
            <a:endParaRPr lang="ru-RU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1631" y="4512382"/>
            <a:ext cx="1667017" cy="22226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690" y="4488355"/>
            <a:ext cx="1667017" cy="22226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201907" y="4769290"/>
            <a:ext cx="2247476" cy="16856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5502" y="4465535"/>
            <a:ext cx="1696645" cy="22621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59955" y="4766191"/>
            <a:ext cx="2222689" cy="1667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Прямоугольник 16"/>
          <p:cNvSpPr/>
          <p:nvPr/>
        </p:nvSpPr>
        <p:spPr>
          <a:xfrm>
            <a:off x="7145396" y="1740350"/>
            <a:ext cx="25953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ФАП Дровосеки</a:t>
            </a:r>
          </a:p>
        </p:txBody>
      </p:sp>
    </p:spTree>
    <p:extLst>
      <p:ext uri="{BB962C8B-B14F-4D97-AF65-F5344CB8AC3E}">
        <p14:creationId xmlns:p14="http://schemas.microsoft.com/office/powerpoint/2010/main" val="158308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0049" y="354900"/>
            <a:ext cx="10058400" cy="1047927"/>
          </a:xfrm>
        </p:spPr>
        <p:txBody>
          <a:bodyPr>
            <a:noAutofit/>
          </a:bodyPr>
          <a:lstStyle/>
          <a:p>
            <a:pPr algn="ctr"/>
            <a: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Структура и расположение</a:t>
            </a:r>
            <a:b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</a:br>
            <a: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ГБУЗ МО «</a:t>
            </a:r>
            <a:r>
              <a:rPr lang="ru-RU" sz="3200" spc="0" dirty="0" err="1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Верейская</a:t>
            </a:r>
            <a: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 участковая больница»</a:t>
            </a:r>
            <a:endParaRPr lang="ru-RU" sz="3200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30" y="129564"/>
            <a:ext cx="1498600" cy="14986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78010" y="1761176"/>
            <a:ext cx="36329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ФАП Ново-</a:t>
            </a:r>
            <a:r>
              <a:rPr lang="ru-RU" sz="24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Снопковский</a:t>
            </a:r>
            <a:endParaRPr lang="ru-RU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20411" y="1773526"/>
            <a:ext cx="34261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ФАП </a:t>
            </a:r>
            <a:r>
              <a:rPr lang="ru-RU" sz="24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Войново</a:t>
            </a:r>
            <a:r>
              <a:rPr lang="ru-RU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-Горский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827" y="2436847"/>
            <a:ext cx="2367006" cy="1775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6705" y="4759584"/>
            <a:ext cx="2367005" cy="1775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6615" y="2436848"/>
            <a:ext cx="1767187" cy="21763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417" y="4281615"/>
            <a:ext cx="1673826" cy="2193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1429" y="2436847"/>
            <a:ext cx="2550308" cy="19127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3477" y="4553631"/>
            <a:ext cx="2550308" cy="19127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5925" y="2436847"/>
            <a:ext cx="2565412" cy="1924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1429" y="4564959"/>
            <a:ext cx="2550308" cy="19127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8167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4298" y="702713"/>
            <a:ext cx="9814096" cy="757084"/>
          </a:xfrm>
        </p:spPr>
        <p:txBody>
          <a:bodyPr>
            <a:noAutofit/>
          </a:bodyPr>
          <a:lstStyle/>
          <a:p>
            <a:pPr algn="ctr"/>
            <a: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Медицинские кадры </a:t>
            </a:r>
            <a:r>
              <a:rPr lang="ru-RU" sz="3200" spc="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ГБУЗ МО «</a:t>
            </a:r>
            <a:r>
              <a:rPr lang="ru-RU" sz="3200" spc="0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Верейская</a:t>
            </a:r>
            <a:r>
              <a:rPr lang="ru-RU" sz="3200" spc="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 участковая </a:t>
            </a:r>
            <a:r>
              <a:rPr lang="ru-RU" sz="3200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nstantia" panose="02030602050306030303" pitchFamily="18" charset="0"/>
              </a:rPr>
              <a:t>больница»</a:t>
            </a:r>
            <a:endParaRPr lang="ru-RU" sz="3200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30" y="129564"/>
            <a:ext cx="1498600" cy="1498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5440" y="3956333"/>
            <a:ext cx="3470707" cy="22587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3313" y="3519690"/>
            <a:ext cx="3583027" cy="231585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1435440" y="1817450"/>
            <a:ext cx="93000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 нашем медицинском учреждении работают 10 врачей, 4 из них имеют высшую категорию</a:t>
            </a:r>
            <a:r>
              <a:rPr lang="en-US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 Врачи общей практики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Врач хирург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Врач педиатр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Врач стоматолог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Эндокринолог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Окулист</a:t>
            </a:r>
          </a:p>
          <a:p>
            <a:endParaRPr lang="ru-RU" dirty="0"/>
          </a:p>
        </p:txBody>
      </p:sp>
      <p:pic>
        <p:nvPicPr>
          <p:cNvPr id="11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6207" y="3064476"/>
            <a:ext cx="3532187" cy="235072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2365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315</TotalTime>
  <Words>614</Words>
  <Application>Microsoft Office PowerPoint</Application>
  <PresentationFormat>Широкоэкранный</PresentationFormat>
  <Paragraphs>83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Constantia</vt:lpstr>
      <vt:lpstr>Times New Roman</vt:lpstr>
      <vt:lpstr>Wingdings</vt:lpstr>
      <vt:lpstr>Ретро</vt:lpstr>
      <vt:lpstr>Государственное бюджетное учреждение здравоохранения Московской области  «Верейская участковая больница»</vt:lpstr>
      <vt:lpstr>Администрация медицинского учреждения</vt:lpstr>
      <vt:lpstr>Структура прикрепленного населения</vt:lpstr>
      <vt:lpstr>Наши вакансии</vt:lpstr>
      <vt:lpstr>История</vt:lpstr>
      <vt:lpstr>Структура и расположение ГБУЗ МО «Верейская участковая больница»</vt:lpstr>
      <vt:lpstr>Структура и расположение ГБУЗ МО «Верейская участковая больница»</vt:lpstr>
      <vt:lpstr>Структура и расположение ГБУЗ МО «Верейская участковая больница»</vt:lpstr>
      <vt:lpstr>Медицинские кадры ГБУЗ МО «Верейская участковая больница»</vt:lpstr>
      <vt:lpstr>Медико-социальная помощь</vt:lpstr>
      <vt:lpstr>Условия пребывания</vt:lpstr>
      <vt:lpstr>Потенциал</vt:lpstr>
      <vt:lpstr>Наши приоритеты</vt:lpstr>
      <vt:lpstr>Перспективы</vt:lpstr>
      <vt:lpstr>Спасибо за внимание!!!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учреждение здравоохранения Московской области “Верейская участковая больница”</dc:title>
  <dc:creator>alexandr</dc:creator>
  <cp:lastModifiedBy>Alexandr</cp:lastModifiedBy>
  <cp:revision>79</cp:revision>
  <dcterms:created xsi:type="dcterms:W3CDTF">2015-11-19T19:08:05Z</dcterms:created>
  <dcterms:modified xsi:type="dcterms:W3CDTF">2016-08-31T09:20:24Z</dcterms:modified>
</cp:coreProperties>
</file>